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Lst>
  <p:sldSz cx="18288000" cy="10287000"/>
  <p:notesSz cx="6858000" cy="9144000"/>
  <p:embeddedFontLst>
    <p:embeddedFont>
      <p:font typeface="Zen Maru Gothic" panose="020B0604020202020204" charset="-128"/>
      <p:regular r:id="rId16"/>
    </p:embeddedFont>
    <p:embeddedFont>
      <p:font typeface="Arial Bold" panose="020B0704020202020204" pitchFamily="34" charset="0"/>
      <p:regular r:id="rId17"/>
      <p:bold r:id="rId18"/>
    </p:embeddedFont>
    <p:embeddedFont>
      <p:font typeface="Hind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sv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7/28/2024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194385" y="2214121"/>
            <a:ext cx="13533120" cy="782843"/>
          </a:xfrm>
          <a:prstGeom prst="rect">
            <a:avLst/>
          </a:prstGeom>
        </p:spPr>
        <p:txBody>
          <a:bodyPr lIns="0" tIns="0" rIns="0" bIns="0" rtlCol="0" anchor="t">
            <a:spAutoFit/>
          </a:bodyPr>
          <a:lstStyle/>
          <a:p>
            <a:pPr algn="ctr">
              <a:lnSpc>
                <a:spcPts val="6480"/>
              </a:lnSpc>
            </a:pPr>
            <a:r>
              <a:rPr lang="en-US" sz="5400" dirty="0">
                <a:solidFill>
                  <a:srgbClr val="1CADE4"/>
                </a:solidFill>
                <a:latin typeface="Arial Bold"/>
                <a:ea typeface="Arial Bold"/>
                <a:cs typeface="Arial Bold"/>
                <a:sym typeface="Arial Bold"/>
              </a:rPr>
              <a:t>Road Traffic Accident Prediction </a:t>
            </a:r>
          </a:p>
        </p:txBody>
      </p:sp>
      <p:sp>
        <p:nvSpPr>
          <p:cNvPr id="12" name="TextBox 12"/>
          <p:cNvSpPr txBox="1"/>
          <p:nvPr/>
        </p:nvSpPr>
        <p:spPr>
          <a:xfrm>
            <a:off x="-403233" y="1501952"/>
            <a:ext cx="18907092" cy="697948"/>
          </a:xfrm>
          <a:prstGeom prst="rect">
            <a:avLst/>
          </a:prstGeom>
        </p:spPr>
        <p:txBody>
          <a:bodyPr lIns="0" tIns="0" rIns="0" bIns="0" rtlCol="0" anchor="t">
            <a:spAutoFit/>
          </a:bodyPr>
          <a:lstStyle/>
          <a:p>
            <a:pPr algn="ctr">
              <a:lnSpc>
                <a:spcPts val="5759"/>
              </a:lnSpc>
            </a:pPr>
            <a:r>
              <a:rPr lang="en-US" sz="4800" dirty="0">
                <a:solidFill>
                  <a:srgbClr val="1482AC"/>
                </a:solidFill>
                <a:latin typeface="Arial Bold"/>
                <a:ea typeface="Arial Bold"/>
                <a:cs typeface="Arial Bold"/>
                <a:sym typeface="Arial Bold"/>
              </a:rPr>
              <a:t>DATA SCIENCE PROJECT</a:t>
            </a:r>
          </a:p>
        </p:txBody>
      </p:sp>
      <p:sp>
        <p:nvSpPr>
          <p:cNvPr id="13" name="TextBox 13"/>
          <p:cNvSpPr txBox="1"/>
          <p:nvPr/>
        </p:nvSpPr>
        <p:spPr>
          <a:xfrm>
            <a:off x="14360611" y="8277225"/>
            <a:ext cx="2898689" cy="923330"/>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ea typeface="Arial Bold"/>
                <a:cs typeface="Arial Bold"/>
                <a:sym typeface="Arial Bold"/>
              </a:rPr>
              <a:t>Presented By:</a:t>
            </a:r>
          </a:p>
          <a:p>
            <a:pPr algn="l">
              <a:lnSpc>
                <a:spcPts val="3600"/>
              </a:lnSpc>
            </a:pPr>
            <a:r>
              <a:rPr lang="en-US" sz="3000" dirty="0">
                <a:solidFill>
                  <a:srgbClr val="1482AC"/>
                </a:solidFill>
                <a:latin typeface="Arial Bold"/>
                <a:ea typeface="Arial Bold"/>
                <a:cs typeface="Arial Bold"/>
                <a:sym typeface="Arial Bold"/>
              </a:rPr>
              <a:t>Chaitri Bhatia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894945" y="1322233"/>
            <a:ext cx="16361544" cy="694479"/>
          </a:xfrm>
          <a:prstGeom prst="rect">
            <a:avLst/>
          </a:prstGeom>
        </p:spPr>
        <p:txBody>
          <a:bodyPr lIns="0" tIns="0" rIns="0" bIns="0" rtlCol="0" anchor="t">
            <a:spAutoFit/>
          </a:bodyPr>
          <a:lstStyle/>
          <a:p>
            <a:pPr algn="l">
              <a:lnSpc>
                <a:spcPts val="4752"/>
              </a:lnSpc>
            </a:pPr>
            <a:r>
              <a:rPr lang="en-US" sz="4950" dirty="0">
                <a:solidFill>
                  <a:srgbClr val="1CADE4"/>
                </a:solidFill>
                <a:latin typeface="Arial Bold"/>
                <a:ea typeface="Arial Bold"/>
                <a:cs typeface="Arial Bold"/>
                <a:sym typeface="Arial Bold"/>
              </a:rPr>
              <a:t>Future scope</a:t>
            </a:r>
          </a:p>
        </p:txBody>
      </p:sp>
      <p:sp>
        <p:nvSpPr>
          <p:cNvPr id="13" name="Rectangle 2">
            <a:extLst>
              <a:ext uri="{FF2B5EF4-FFF2-40B4-BE49-F238E27FC236}">
                <a16:creationId xmlns:a16="http://schemas.microsoft.com/office/drawing/2014/main" id="{3DE19E82-2E82-087A-7435-94C323D69AE8}"/>
              </a:ext>
            </a:extLst>
          </p:cNvPr>
          <p:cNvSpPr>
            <a:spLocks noChangeArrowheads="1"/>
          </p:cNvSpPr>
          <p:nvPr/>
        </p:nvSpPr>
        <p:spPr bwMode="auto">
          <a:xfrm>
            <a:off x="669801" y="2407965"/>
            <a:ext cx="15194105"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Enhanced Data Integration</a:t>
            </a:r>
            <a:r>
              <a:rPr kumimoji="0" lang="en-US" altLang="en-US" sz="3000" b="0" i="0" u="none" strike="noStrike" cap="none" normalizeH="0" baseline="0" dirty="0">
                <a:ln>
                  <a:noFill/>
                </a:ln>
                <a:solidFill>
                  <a:schemeClr val="tx1"/>
                </a:solidFill>
                <a:effectLst/>
                <a:latin typeface="Arial" panose="020B0604020202020204" pitchFamily="34" charset="0"/>
              </a:rPr>
              <a:t>: Incorporate additional data sources such as driver behavior analytics, vehicle telemetry, and social media feeds to improve prediction accuracy and provide more comprehensive insights.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Real-Time Incident Response</a:t>
            </a:r>
            <a:r>
              <a:rPr kumimoji="0" lang="en-US" altLang="en-US" sz="3000" b="0" i="0" u="none" strike="noStrike" cap="none" normalizeH="0" baseline="0" dirty="0">
                <a:ln>
                  <a:noFill/>
                </a:ln>
                <a:solidFill>
                  <a:schemeClr val="tx1"/>
                </a:solidFill>
                <a:effectLst/>
                <a:latin typeface="Arial" panose="020B0604020202020204" pitchFamily="34" charset="0"/>
              </a:rPr>
              <a:t>: Develop a real-time incident response system that alerts emergency services immediately when an accident is predicted or detected, reducing response times and potentially saving lives.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Predictive Maintenance and Policy Formulation</a:t>
            </a:r>
            <a:r>
              <a:rPr kumimoji="0" lang="en-US" altLang="en-US" sz="3000" b="0" i="0" u="none" strike="noStrike" cap="none" normalizeH="0" baseline="0" dirty="0">
                <a:ln>
                  <a:noFill/>
                </a:ln>
                <a:solidFill>
                  <a:schemeClr val="tx1"/>
                </a:solidFill>
                <a:effectLst/>
                <a:latin typeface="Arial" panose="020B0604020202020204" pitchFamily="34" charset="0"/>
              </a:rPr>
              <a:t>: Utilize predictive insights to inform road maintenance schedules and develop targeted policies for high-risk areas. This can lead to more effective resource allocation and long-term improvements in road safety infrastructure.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References</a:t>
            </a:r>
          </a:p>
        </p:txBody>
      </p:sp>
      <p:sp>
        <p:nvSpPr>
          <p:cNvPr id="10" name="TextBox 10"/>
          <p:cNvSpPr txBox="1"/>
          <p:nvPr/>
        </p:nvSpPr>
        <p:spPr>
          <a:xfrm>
            <a:off x="1028700" y="2157635"/>
            <a:ext cx="16361543" cy="583311"/>
          </a:xfrm>
          <a:prstGeom prst="rect">
            <a:avLst/>
          </a:prstGeom>
        </p:spPr>
        <p:txBody>
          <a:bodyPr lIns="0" tIns="0" rIns="0" bIns="0" rtlCol="0" anchor="t">
            <a:spAutoFit/>
          </a:bodyPr>
          <a:lstStyle/>
          <a:p>
            <a:pPr marL="651510" lvl="1" indent="-325755" algn="l">
              <a:lnSpc>
                <a:spcPts val="4752"/>
              </a:lnSpc>
              <a:buFont typeface="Arial"/>
              <a:buChar char="•"/>
            </a:pPr>
            <a:r>
              <a:rPr lang="en-US" sz="3600" spc="-29" dirty="0">
                <a:solidFill>
                  <a:srgbClr val="404040"/>
                </a:solidFill>
                <a:latin typeface="Zen Maru Gothic"/>
                <a:ea typeface="Zen Maru Gothic"/>
                <a:cs typeface="Zen Maru Gothic"/>
                <a:sym typeface="Zen Maru Gothic"/>
              </a:rPr>
              <a:t>IBM Watson Assistant tutorial</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963228" y="1003704"/>
            <a:ext cx="16361544" cy="799254"/>
          </a:xfrm>
          <a:prstGeom prst="rect">
            <a:avLst/>
          </a:prstGeom>
        </p:spPr>
        <p:txBody>
          <a:bodyPr lIns="0" tIns="0" rIns="0" bIns="0" rtlCol="0" anchor="t">
            <a:spAutoFit/>
          </a:bodyPr>
          <a:lstStyle/>
          <a:p>
            <a:pPr algn="l">
              <a:lnSpc>
                <a:spcPts val="5759"/>
              </a:lnSpc>
            </a:pPr>
            <a:r>
              <a:rPr lang="en-US" sz="4800" dirty="0">
                <a:solidFill>
                  <a:srgbClr val="00B0F0"/>
                </a:solidFill>
                <a:latin typeface="Arial Bold"/>
                <a:ea typeface="Arial Bold"/>
                <a:cs typeface="Arial Bold"/>
                <a:sym typeface="Arial Bold"/>
              </a:rPr>
              <a:t>course certificate 1 </a:t>
            </a:r>
          </a:p>
        </p:txBody>
      </p:sp>
      <p:pic>
        <p:nvPicPr>
          <p:cNvPr id="12" name="Picture 11">
            <a:extLst>
              <a:ext uri="{FF2B5EF4-FFF2-40B4-BE49-F238E27FC236}">
                <a16:creationId xmlns:a16="http://schemas.microsoft.com/office/drawing/2014/main" id="{27AAF6E9-EFC7-E3DB-540C-ED80A7A1739A}"/>
              </a:ext>
            </a:extLst>
          </p:cNvPr>
          <p:cNvPicPr>
            <a:picLocks noChangeAspect="1"/>
          </p:cNvPicPr>
          <p:nvPr/>
        </p:nvPicPr>
        <p:blipFill rotWithShape="1">
          <a:blip r:embed="rId3">
            <a:extLst>
              <a:ext uri="{28A0092B-C50C-407E-A947-70E740481C1C}">
                <a14:useLocalDpi xmlns:a14="http://schemas.microsoft.com/office/drawing/2010/main" val="0"/>
              </a:ext>
            </a:extLst>
          </a:blip>
          <a:srcRect l="1499" t="401" r="1499" b="1"/>
          <a:stretch/>
        </p:blipFill>
        <p:spPr>
          <a:xfrm>
            <a:off x="3886200" y="2375862"/>
            <a:ext cx="9829800" cy="670809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963228" y="1003704"/>
            <a:ext cx="16361544" cy="799254"/>
          </a:xfrm>
          <a:prstGeom prst="rect">
            <a:avLst/>
          </a:prstGeom>
        </p:spPr>
        <p:txBody>
          <a:bodyPr lIns="0" tIns="0" rIns="0" bIns="0" rtlCol="0" anchor="t">
            <a:spAutoFit/>
          </a:bodyPr>
          <a:lstStyle/>
          <a:p>
            <a:pPr algn="l">
              <a:lnSpc>
                <a:spcPts val="5759"/>
              </a:lnSpc>
            </a:pPr>
            <a:r>
              <a:rPr lang="en-US" sz="4800" dirty="0">
                <a:solidFill>
                  <a:srgbClr val="00B0F0"/>
                </a:solidFill>
                <a:latin typeface="Arial Bold"/>
                <a:ea typeface="Arial Bold"/>
                <a:cs typeface="Arial Bold"/>
                <a:sym typeface="Arial Bold"/>
              </a:rPr>
              <a:t>course certificate 2 </a:t>
            </a:r>
          </a:p>
        </p:txBody>
      </p:sp>
      <p:pic>
        <p:nvPicPr>
          <p:cNvPr id="12" name="Picture 11">
            <a:extLst>
              <a:ext uri="{FF2B5EF4-FFF2-40B4-BE49-F238E27FC236}">
                <a16:creationId xmlns:a16="http://schemas.microsoft.com/office/drawing/2014/main" id="{4639B7F3-7EA5-3D20-8667-5F79AF9604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0" y="1947642"/>
            <a:ext cx="10364646" cy="80402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dirty="0">
                <a:solidFill>
                  <a:srgbClr val="002060"/>
                </a:solidFill>
                <a:latin typeface="Arial Bold"/>
                <a:ea typeface="Arial Bold"/>
                <a:cs typeface="Arial Bold"/>
                <a:sym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44975" y="1201956"/>
            <a:ext cx="15590520" cy="723900"/>
          </a:xfrm>
          <a:prstGeom prst="rect">
            <a:avLst/>
          </a:prstGeom>
        </p:spPr>
        <p:txBody>
          <a:bodyPr lIns="0" tIns="0" rIns="0" bIns="0" rtlCol="0" anchor="t">
            <a:spAutoFit/>
          </a:bodyPr>
          <a:lstStyle/>
          <a:p>
            <a:pPr algn="l">
              <a:lnSpc>
                <a:spcPts val="5040"/>
              </a:lnSpc>
            </a:pPr>
            <a:r>
              <a:rPr lang="en-US" sz="4200" dirty="0">
                <a:solidFill>
                  <a:srgbClr val="002060"/>
                </a:solidFill>
                <a:latin typeface="Arial Bold"/>
                <a:ea typeface="Arial Bold"/>
                <a:cs typeface="Arial Bold"/>
                <a:sym typeface="Arial Bold"/>
              </a:rPr>
              <a:t>OUTLINE</a:t>
            </a:r>
          </a:p>
        </p:txBody>
      </p:sp>
      <p:sp>
        <p:nvSpPr>
          <p:cNvPr id="10" name="TextBox 10"/>
          <p:cNvSpPr txBox="1"/>
          <p:nvPr/>
        </p:nvSpPr>
        <p:spPr>
          <a:xfrm>
            <a:off x="1272550" y="1977037"/>
            <a:ext cx="16345650" cy="4507230"/>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Problem Statement</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Proposed System/Solution</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System Development Approach</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Result</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Conclusion</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Future Scope</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References</a:t>
            </a:r>
          </a:p>
          <a:p>
            <a:pPr marL="542925" lvl="1" indent="-271462" algn="l">
              <a:lnSpc>
                <a:spcPts val="3960"/>
              </a:lnSpc>
            </a:pPr>
            <a:endParaRPr lang="en-US" sz="3000" dirty="0">
              <a:solidFill>
                <a:srgbClr val="404040"/>
              </a:solidFill>
              <a:latin typeface="Arial Bold"/>
              <a:ea typeface="Arial Bold"/>
              <a:cs typeface="Arial Bold"/>
              <a:sym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Problem Statement</a:t>
            </a:r>
          </a:p>
        </p:txBody>
      </p:sp>
      <p:sp>
        <p:nvSpPr>
          <p:cNvPr id="10" name="TextBox 10"/>
          <p:cNvSpPr txBox="1"/>
          <p:nvPr/>
        </p:nvSpPr>
        <p:spPr>
          <a:xfrm>
            <a:off x="1272550" y="1977037"/>
            <a:ext cx="16345650" cy="1498167"/>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271463" lvl="1" algn="l">
              <a:lnSpc>
                <a:spcPts val="3960"/>
              </a:lnSpc>
            </a:pPr>
            <a:endParaRPr lang="en-US" sz="3000" dirty="0">
              <a:solidFill>
                <a:srgbClr val="000000"/>
              </a:solidFill>
              <a:latin typeface="Arial Bold"/>
              <a:ea typeface="Arial Bold"/>
              <a:cs typeface="Arial Bold"/>
              <a:sym typeface="Arial Bold"/>
            </a:endParaRPr>
          </a:p>
          <a:p>
            <a:pPr marL="542925" lvl="1" indent="-271462" algn="l">
              <a:lnSpc>
                <a:spcPts val="3960"/>
              </a:lnSpc>
            </a:pPr>
            <a:endParaRPr lang="en-US" sz="3000" dirty="0">
              <a:solidFill>
                <a:srgbClr val="000000"/>
              </a:solidFill>
              <a:latin typeface="Arial Bold"/>
              <a:ea typeface="Arial Bold"/>
              <a:cs typeface="Arial Bold"/>
              <a:sym typeface="Arial Bold"/>
            </a:endParaRPr>
          </a:p>
        </p:txBody>
      </p:sp>
      <p:sp>
        <p:nvSpPr>
          <p:cNvPr id="12" name="Rectangle 2">
            <a:extLst>
              <a:ext uri="{FF2B5EF4-FFF2-40B4-BE49-F238E27FC236}">
                <a16:creationId xmlns:a16="http://schemas.microsoft.com/office/drawing/2014/main" id="{60743201-D5E5-D3EB-AC40-02B4B23DF36C}"/>
              </a:ext>
            </a:extLst>
          </p:cNvPr>
          <p:cNvSpPr>
            <a:spLocks noChangeArrowheads="1"/>
          </p:cNvSpPr>
          <p:nvPr/>
        </p:nvSpPr>
        <p:spPr bwMode="auto">
          <a:xfrm>
            <a:off x="980434" y="1848957"/>
            <a:ext cx="15800772"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tx1"/>
                </a:solidFill>
                <a:effectLst/>
                <a:latin typeface="Arial Bold" panose="020B0704020202020204" pitchFamily="34" charset="0"/>
                <a:cs typeface="Arial Bold" panose="020B0704020202020204" pitchFamily="34" charset="0"/>
              </a:rPr>
              <a:t>High incidence of road accidents resulting in fatalities and injuries.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tx1"/>
                </a:solidFill>
                <a:effectLst/>
                <a:latin typeface="Arial Bold" panose="020B0704020202020204" pitchFamily="34" charset="0"/>
                <a:cs typeface="Arial Bold" panose="020B0704020202020204" pitchFamily="34" charset="0"/>
              </a:rPr>
              <a:t>Difficulty in predicting and preventing accidents due to a lack of accurate data and analysis.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Proposed Solution</a:t>
            </a:r>
          </a:p>
        </p:txBody>
      </p:sp>
      <p:sp>
        <p:nvSpPr>
          <p:cNvPr id="10" name="TextBox 10"/>
          <p:cNvSpPr txBox="1"/>
          <p:nvPr/>
        </p:nvSpPr>
        <p:spPr>
          <a:xfrm>
            <a:off x="440628" y="2050608"/>
            <a:ext cx="16361544" cy="6765763"/>
          </a:xfrm>
          <a:prstGeom prst="rect">
            <a:avLst/>
          </a:prstGeom>
        </p:spPr>
        <p:txBody>
          <a:bodyPr wrap="square" lIns="0" tIns="0" rIns="0" bIns="0" rtlCol="0" anchor="t">
            <a:spAutoFit/>
          </a:bodyPr>
          <a:lstStyle/>
          <a:p>
            <a:pPr algn="just"/>
            <a:r>
              <a:rPr lang="en-US" sz="2800" b="1" dirty="0">
                <a:latin typeface="Zen Maru Gothic" panose="020B0604020202020204" charset="-128"/>
                <a:ea typeface="Zen Maru Gothic" panose="020B0604020202020204" charset="-128"/>
              </a:rPr>
              <a:t>1.</a:t>
            </a:r>
            <a:r>
              <a:rPr lang="en-US" sz="2550" b="1" dirty="0">
                <a:latin typeface="Zen Maru Gothic" panose="020B0604020202020204" charset="-128"/>
                <a:ea typeface="Zen Maru Gothic" panose="020B0604020202020204" charset="-128"/>
              </a:rPr>
              <a:t>Develop a Predictive Model : </a:t>
            </a:r>
            <a:r>
              <a:rPr lang="en-US" sz="2550" dirty="0">
                <a:latin typeface="Zen Maru Gothic" panose="020B0604020202020204" charset="-128"/>
                <a:ea typeface="Zen Maru Gothic" panose="020B0604020202020204" charset="-128"/>
              </a:rPr>
              <a:t>Utilize machine learning algorithms to create a model that can accurately predict road accidents based on historical data.</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2.Real-time Data Integration </a:t>
            </a:r>
            <a:r>
              <a:rPr lang="en-US" sz="2550" dirty="0">
                <a:latin typeface="Zen Maru Gothic" panose="020B0604020202020204" charset="-128"/>
                <a:ea typeface="Zen Maru Gothic" panose="020B0604020202020204" charset="-128"/>
              </a:rPr>
              <a:t>: Integrate real-time data sources such as traffic sensors, weather updates, and GPS data to enhance the accuracy of prediction</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3User-friendly Dashboard </a:t>
            </a:r>
            <a:r>
              <a:rPr lang="en-US" sz="2550" dirty="0">
                <a:latin typeface="Zen Maru Gothic" panose="020B0604020202020204" charset="-128"/>
                <a:ea typeface="Zen Maru Gothic" panose="020B0604020202020204" charset="-128"/>
              </a:rPr>
              <a:t>: Create an intuitive and interactive dashboard that visualizes accident predictions and risk factors.</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4.Alert and Notification System </a:t>
            </a:r>
            <a:r>
              <a:rPr lang="en-US" sz="2550" dirty="0">
                <a:latin typeface="Zen Maru Gothic" panose="020B0604020202020204" charset="-128"/>
                <a:ea typeface="Zen Maru Gothic" panose="020B0604020202020204" charset="-128"/>
              </a:rPr>
              <a:t>: Develop an alert system to notify authorities and drivers about high-risk areas and times.</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5.Policy and Infrastructure Recommendations </a:t>
            </a:r>
            <a:r>
              <a:rPr lang="en-US" sz="2550" dirty="0">
                <a:latin typeface="Zen Maru Gothic" panose="020B0604020202020204" charset="-128"/>
                <a:ea typeface="Zen Maru Gothic" panose="020B0604020202020204" charset="-128"/>
              </a:rPr>
              <a:t>: Generate reports with recommendations for traffic management authorities to improve road safety.</a:t>
            </a:r>
          </a:p>
          <a:p>
            <a:pPr algn="just">
              <a:buFont typeface="Arial" panose="020B0604020202020204" pitchFamily="34" charset="0"/>
              <a:buChar char="•"/>
            </a:pPr>
            <a:endParaRPr lang="en-US" sz="2550" dirty="0">
              <a:latin typeface="Zen Maru Gothic" panose="020B0604020202020204" charset="-128"/>
              <a:ea typeface="Zen Maru Gothic" panose="020B0604020202020204" charset="-128"/>
            </a:endParaRPr>
          </a:p>
          <a:p>
            <a:pPr marL="230743" lvl="1" algn="just">
              <a:lnSpc>
                <a:spcPts val="3366"/>
              </a:lnSpc>
            </a:pPr>
            <a:endParaRPr lang="en-US" sz="2550" spc="-20" dirty="0">
              <a:solidFill>
                <a:srgbClr val="404040"/>
              </a:solidFill>
              <a:latin typeface="Zen Maru Gothic" panose="020B0604020202020204" charset="-128"/>
              <a:ea typeface="Zen Maru Gothic" panose="020B0604020202020204" charset="-128"/>
              <a:cs typeface="Zen Maru Gothic"/>
              <a:sym typeface="Zen Maru Gothic"/>
            </a:endParaRPr>
          </a:p>
          <a:p>
            <a:pPr marL="230743" lvl="1" algn="l">
              <a:lnSpc>
                <a:spcPts val="3366"/>
              </a:lnSpc>
            </a:pPr>
            <a:endParaRPr lang="en-US" sz="2550" spc="-20" dirty="0">
              <a:solidFill>
                <a:srgbClr val="404040"/>
              </a:solidFill>
              <a:latin typeface="Zen Maru Gothic"/>
              <a:ea typeface="Zen Maru Gothic"/>
              <a:cs typeface="Zen Maru Gothic"/>
              <a:sym typeface="Zen Maru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25278"/>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System  Approach</a:t>
            </a:r>
          </a:p>
        </p:txBody>
      </p:sp>
      <p:sp>
        <p:nvSpPr>
          <p:cNvPr id="10" name="TextBox 10"/>
          <p:cNvSpPr txBox="1"/>
          <p:nvPr/>
        </p:nvSpPr>
        <p:spPr>
          <a:xfrm>
            <a:off x="1272550" y="1867407"/>
            <a:ext cx="16345650" cy="4062972"/>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just">
              <a:lnSpc>
                <a:spcPts val="3960"/>
              </a:lnSpc>
              <a:buFont typeface="Arial"/>
              <a:buChar char="•"/>
            </a:pPr>
            <a:r>
              <a:rPr lang="en-US" sz="3000" dirty="0">
                <a:solidFill>
                  <a:srgbClr val="404040"/>
                </a:solidFill>
                <a:latin typeface="Arial Bold"/>
                <a:ea typeface="Arial Bold"/>
                <a:cs typeface="Arial Bold"/>
                <a:sym typeface="Arial Bold"/>
              </a:rPr>
              <a:t>Technology Used: </a:t>
            </a:r>
            <a:r>
              <a:rPr lang="en-US" sz="3000" dirty="0">
                <a:solidFill>
                  <a:srgbClr val="404040"/>
                </a:solidFill>
                <a:latin typeface="Arial"/>
                <a:ea typeface="Arial Bold"/>
                <a:cs typeface="Arial"/>
                <a:sym typeface="Arial"/>
              </a:rPr>
              <a:t>IBM Watson Studio for data preparation, model training , and deployment</a:t>
            </a:r>
            <a:r>
              <a:rPr lang="en-US" sz="3000" dirty="0">
                <a:solidFill>
                  <a:srgbClr val="404040"/>
                </a:solidFill>
                <a:latin typeface="Arial"/>
                <a:ea typeface="Arial"/>
                <a:cs typeface="Arial"/>
                <a:sym typeface="Arial"/>
              </a:rPr>
              <a:t> IBM Watson Machine Learning to build ,train , and deploy machine learning models for accident prediction . </a:t>
            </a:r>
            <a:r>
              <a:rPr lang="en-US" sz="3000" dirty="0">
                <a:latin typeface="Arial" panose="020B0604020202020204" pitchFamily="34" charset="0"/>
                <a:cs typeface="Arial" panose="020B0604020202020204" pitchFamily="34" charset="0"/>
              </a:rPr>
              <a:t>IBM Watson Assistant for creating an interactive and user-friendly dashboard that helps users query and explore accident prediction data </a:t>
            </a:r>
            <a:r>
              <a:rPr lang="en-US" sz="3200" dirty="0"/>
              <a:t>. </a:t>
            </a:r>
            <a:r>
              <a:rPr lang="en-US" sz="3000" dirty="0">
                <a:solidFill>
                  <a:srgbClr val="404040"/>
                </a:solidFill>
                <a:latin typeface="Arial"/>
                <a:cs typeface="Arial"/>
                <a:sym typeface="Arial"/>
              </a:rPr>
              <a:t>IBM cloud for hosting the entire solution , ensuring scalability, security, and accessibility .</a:t>
            </a:r>
          </a:p>
          <a:p>
            <a:pPr marL="271463" lvl="1" algn="just">
              <a:lnSpc>
                <a:spcPts val="3960"/>
              </a:lnSpc>
            </a:pPr>
            <a:endParaRPr lang="en-US" sz="3000" dirty="0">
              <a:solidFill>
                <a:srgbClr val="404040"/>
              </a:solidFill>
              <a:latin typeface="Arial"/>
              <a:ea typeface="Arial"/>
              <a:cs typeface="Arial"/>
              <a:sym typeface="Arial"/>
            </a:endParaRPr>
          </a:p>
          <a:p>
            <a:pPr marL="542925" lvl="1" indent="-271462" algn="just">
              <a:lnSpc>
                <a:spcPts val="3960"/>
              </a:lnSpc>
              <a:buFont typeface="Arial"/>
              <a:buChar char="•"/>
            </a:pPr>
            <a:r>
              <a:rPr lang="en-US" sz="3000" dirty="0">
                <a:solidFill>
                  <a:srgbClr val="404040"/>
                </a:solidFill>
                <a:latin typeface="Arial Bold"/>
                <a:ea typeface="Arial Bold"/>
                <a:cs typeface="Arial Bold"/>
                <a:sym typeface="Arial Bold"/>
              </a:rPr>
              <a:t>System Requirements: </a:t>
            </a:r>
            <a:r>
              <a:rPr lang="en-US" sz="3000" dirty="0">
                <a:solidFill>
                  <a:srgbClr val="404040"/>
                </a:solidFill>
                <a:latin typeface="Arial"/>
                <a:ea typeface="Arial"/>
                <a:cs typeface="Arial"/>
                <a:sym typeface="Arial"/>
              </a:rPr>
              <a:t>Compatible with modern web browsers and mobile devices.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Result</a:t>
            </a:r>
          </a:p>
        </p:txBody>
      </p:sp>
      <p:sp>
        <p:nvSpPr>
          <p:cNvPr id="11" name="Rectangle 1">
            <a:extLst>
              <a:ext uri="{FF2B5EF4-FFF2-40B4-BE49-F238E27FC236}">
                <a16:creationId xmlns:a16="http://schemas.microsoft.com/office/drawing/2014/main" id="{DF0ADFF0-B5BC-2996-2905-CB18BA50D84E}"/>
              </a:ext>
            </a:extLst>
          </p:cNvPr>
          <p:cNvSpPr>
            <a:spLocks noChangeArrowheads="1"/>
          </p:cNvSpPr>
          <p:nvPr/>
        </p:nvSpPr>
        <p:spPr bwMode="auto">
          <a:xfrm>
            <a:off x="228600" y="1989785"/>
            <a:ext cx="17602200" cy="6832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Utilized IBM Watson Studio for Data Analysis</a:t>
            </a:r>
            <a:r>
              <a:rPr kumimoji="0" lang="en-US" altLang="en-US" sz="3000" b="0" i="0" u="none" strike="noStrike" cap="none" normalizeH="0" baseline="0" dirty="0">
                <a:ln>
                  <a:noFill/>
                </a:ln>
                <a:solidFill>
                  <a:schemeClr val="tx1"/>
                </a:solidFill>
                <a:effectLst/>
                <a:latin typeface="Arial" panose="020B0604020202020204" pitchFamily="34" charset="0"/>
              </a:rPr>
              <a:t>: Leveraged IBM Watson Studio for data preparation, feature engineering, and exploratory data analysis.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Implemented Predictive Models with IBM Watson Machine Learning</a:t>
            </a:r>
            <a:r>
              <a:rPr kumimoji="0" lang="en-US" altLang="en-US" sz="3000" b="0" i="0" u="none" strike="noStrike" cap="none" normalizeH="0" baseline="0" dirty="0">
                <a:ln>
                  <a:noFill/>
                </a:ln>
                <a:solidFill>
                  <a:schemeClr val="tx1"/>
                </a:solidFill>
                <a:effectLst/>
                <a:latin typeface="Arial" panose="020B0604020202020204" pitchFamily="34" charset="0"/>
              </a:rPr>
              <a:t>: Built and trained machine learning models using IBM Watson Machine Learning to predict potential accident hotspots.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Designed an Interactive Dashboard with IBM Watson Assistant</a:t>
            </a:r>
            <a:r>
              <a:rPr kumimoji="0" lang="en-US" altLang="en-US" sz="3000" b="0" i="0" u="none" strike="noStrike" cap="none" normalizeH="0" baseline="0" dirty="0">
                <a:ln>
                  <a:noFill/>
                </a:ln>
                <a:solidFill>
                  <a:schemeClr val="tx1"/>
                </a:solidFill>
                <a:effectLst/>
                <a:latin typeface="Arial" panose="020B0604020202020204" pitchFamily="34" charset="0"/>
              </a:rPr>
              <a:t>: Developed a user-friendly and interactive dashboard integrated with IBM Watson Assistant for natural language processing.</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Provided Real-Time and Actionable Insights</a:t>
            </a:r>
            <a:r>
              <a:rPr kumimoji="0" lang="en-US" altLang="en-US" sz="3000" b="0" i="0" u="none" strike="noStrike" cap="none" normalizeH="0" baseline="0" dirty="0">
                <a:ln>
                  <a:noFill/>
                </a:ln>
                <a:solidFill>
                  <a:schemeClr val="tx1"/>
                </a:solidFill>
                <a:effectLst/>
                <a:latin typeface="Arial" panose="020B0604020202020204" pitchFamily="34" charset="0"/>
              </a:rPr>
              <a:t>: The system provides real-time predictions and actionable insights to traffic management authorities.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Ensured Security and Confidentiality</a:t>
            </a:r>
            <a:r>
              <a:rPr kumimoji="0" lang="en-US" altLang="en-US" sz="3000" b="0" i="0" u="none" strike="noStrike" cap="none" normalizeH="0" baseline="0" dirty="0">
                <a:ln>
                  <a:noFill/>
                </a:ln>
                <a:solidFill>
                  <a:schemeClr val="tx1"/>
                </a:solidFill>
                <a:effectLst/>
                <a:latin typeface="Arial" panose="020B0604020202020204" pitchFamily="34" charset="0"/>
              </a:rPr>
              <a:t>: Implemented robust security measures to protect sensitive data and ensure user privacy throughout the analysis and prediction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4" name="TextBox 14"/>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Result</a:t>
            </a:r>
          </a:p>
        </p:txBody>
      </p:sp>
      <p:pic>
        <p:nvPicPr>
          <p:cNvPr id="26" name="Picture 25">
            <a:extLst>
              <a:ext uri="{FF2B5EF4-FFF2-40B4-BE49-F238E27FC236}">
                <a16:creationId xmlns:a16="http://schemas.microsoft.com/office/drawing/2014/main" id="{FAB06AD4-BD82-FD8F-1776-B23AAED7A1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691" y="1959318"/>
            <a:ext cx="5029200" cy="3933825"/>
          </a:xfrm>
          <a:prstGeom prst="rect">
            <a:avLst/>
          </a:prstGeom>
        </p:spPr>
      </p:pic>
      <p:pic>
        <p:nvPicPr>
          <p:cNvPr id="29" name="Picture 28">
            <a:extLst>
              <a:ext uri="{FF2B5EF4-FFF2-40B4-BE49-F238E27FC236}">
                <a16:creationId xmlns:a16="http://schemas.microsoft.com/office/drawing/2014/main" id="{6123F608-DFFA-ED6F-BA84-62F241D9FB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1" y="1948257"/>
            <a:ext cx="6248399" cy="3944886"/>
          </a:xfrm>
          <a:prstGeom prst="rect">
            <a:avLst/>
          </a:prstGeom>
        </p:spPr>
      </p:pic>
      <p:pic>
        <p:nvPicPr>
          <p:cNvPr id="31" name="Picture 30">
            <a:extLst>
              <a:ext uri="{FF2B5EF4-FFF2-40B4-BE49-F238E27FC236}">
                <a16:creationId xmlns:a16="http://schemas.microsoft.com/office/drawing/2014/main" id="{3C0A1F25-D6A6-92A6-DE2F-AC90A87DB9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0001" y="1937196"/>
            <a:ext cx="6858000" cy="3955947"/>
          </a:xfrm>
          <a:prstGeom prst="rect">
            <a:avLst/>
          </a:prstGeom>
        </p:spPr>
      </p:pic>
      <p:sp>
        <p:nvSpPr>
          <p:cNvPr id="32" name="TextBox 31">
            <a:extLst>
              <a:ext uri="{FF2B5EF4-FFF2-40B4-BE49-F238E27FC236}">
                <a16:creationId xmlns:a16="http://schemas.microsoft.com/office/drawing/2014/main" id="{5E59C7C0-F12B-0BCD-B090-FDD383A26541}"/>
              </a:ext>
            </a:extLst>
          </p:cNvPr>
          <p:cNvSpPr txBox="1"/>
          <p:nvPr/>
        </p:nvSpPr>
        <p:spPr>
          <a:xfrm>
            <a:off x="963228" y="6362700"/>
            <a:ext cx="4827972" cy="2139560"/>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Pie Chart: Distribution of Accidents by Weather Conditions: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Slices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Weather Conditions</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Values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r>
              <a:rPr lang="en-IN" sz="1800" b="1"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dirty="0">
                <a:effectLst/>
                <a:latin typeface="Calibri" panose="020F0502020204030204" pitchFamily="34" charset="0"/>
                <a:ea typeface="Calibri" panose="020F0502020204030204" pitchFamily="34" charset="0"/>
                <a:cs typeface="Times New Roman" panose="02020603050405020304" pitchFamily="18" charset="0"/>
              </a:rPr>
              <a:t>: To visualize the proportion of accidents under various weather conditions.</a:t>
            </a:r>
            <a:endParaRPr lang="en-IN" dirty="0"/>
          </a:p>
        </p:txBody>
      </p:sp>
      <p:sp>
        <p:nvSpPr>
          <p:cNvPr id="33" name="TextBox 32">
            <a:extLst>
              <a:ext uri="{FF2B5EF4-FFF2-40B4-BE49-F238E27FC236}">
                <a16:creationId xmlns:a16="http://schemas.microsoft.com/office/drawing/2014/main" id="{1A731BF5-FAE3-FB2B-5529-F7838401965E}"/>
              </a:ext>
            </a:extLst>
          </p:cNvPr>
          <p:cNvSpPr txBox="1"/>
          <p:nvPr/>
        </p:nvSpPr>
        <p:spPr>
          <a:xfrm>
            <a:off x="5969265" y="6362700"/>
            <a:ext cx="5620509" cy="2261517"/>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Bar Chart: Number of Accidents by Road 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X-axis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Road Type</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Y-axis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pPr lvl="0">
              <a:lnSpc>
                <a:spcPct val="107000"/>
              </a:lnSpc>
              <a:spcAft>
                <a:spcPts val="800"/>
              </a:spcAft>
              <a:buSzPts val="1000"/>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compare the number of accidents on different types of roads.</a:t>
            </a:r>
          </a:p>
          <a:p>
            <a:endParaRPr lang="en-IN" dirty="0"/>
          </a:p>
        </p:txBody>
      </p:sp>
      <p:sp>
        <p:nvSpPr>
          <p:cNvPr id="34" name="TextBox 33">
            <a:extLst>
              <a:ext uri="{FF2B5EF4-FFF2-40B4-BE49-F238E27FC236}">
                <a16:creationId xmlns:a16="http://schemas.microsoft.com/office/drawing/2014/main" id="{47C66F9D-47FF-0049-93D9-E1775D5EE0BF}"/>
              </a:ext>
            </a:extLst>
          </p:cNvPr>
          <p:cNvSpPr txBox="1"/>
          <p:nvPr/>
        </p:nvSpPr>
        <p:spPr>
          <a:xfrm>
            <a:off x="12063220" y="6363929"/>
            <a:ext cx="4853180" cy="2557880"/>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Time Series Line Chart: Number of Accidents Over Time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X-axis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Time (e.g., Date, Hour)</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Y-axis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pPr lvl="0">
              <a:lnSpc>
                <a:spcPct val="107000"/>
              </a:lnSpc>
              <a:spcAft>
                <a:spcPts val="800"/>
              </a:spcAft>
              <a:buSzPts val="1000"/>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show the trend of accidents over time and identify peak periods.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1028700" y="2136333"/>
            <a:ext cx="5334045" cy="5387924"/>
          </a:xfrm>
          <a:custGeom>
            <a:avLst/>
            <a:gdLst/>
            <a:ahLst/>
            <a:cxnLst/>
            <a:rect l="l" t="t" r="r" b="b"/>
            <a:pathLst>
              <a:path w="5334045" h="5387924">
                <a:moveTo>
                  <a:pt x="0" y="0"/>
                </a:moveTo>
                <a:lnTo>
                  <a:pt x="5334045" y="0"/>
                </a:lnTo>
                <a:lnTo>
                  <a:pt x="5334045" y="5387924"/>
                </a:lnTo>
                <a:lnTo>
                  <a:pt x="0" y="53879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10"/>
          <p:cNvSpPr txBox="1"/>
          <p:nvPr/>
        </p:nvSpPr>
        <p:spPr>
          <a:xfrm>
            <a:off x="963228" y="1164783"/>
            <a:ext cx="16361544" cy="638175"/>
          </a:xfrm>
          <a:prstGeom prst="rect">
            <a:avLst/>
          </a:prstGeom>
        </p:spPr>
        <p:txBody>
          <a:bodyPr lIns="0" tIns="0" rIns="0" bIns="0" rtlCol="0" anchor="t">
            <a:spAutoFit/>
          </a:bodyPr>
          <a:lstStyle/>
          <a:p>
            <a:pPr algn="l">
              <a:lnSpc>
                <a:spcPts val="5040"/>
              </a:lnSpc>
            </a:pPr>
            <a:r>
              <a:rPr lang="en-US" sz="4200" spc="-46" dirty="0">
                <a:solidFill>
                  <a:srgbClr val="404040"/>
                </a:solidFill>
                <a:latin typeface="Hind Bold"/>
                <a:ea typeface="Hind Bold"/>
                <a:cs typeface="Hind Bold"/>
                <a:sym typeface="Hind Bold"/>
              </a:rPr>
              <a:t>Project Link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Conclusion</a:t>
            </a:r>
          </a:p>
        </p:txBody>
      </p:sp>
      <p:sp>
        <p:nvSpPr>
          <p:cNvPr id="10" name="TextBox 10"/>
          <p:cNvSpPr txBox="1"/>
          <p:nvPr/>
        </p:nvSpPr>
        <p:spPr>
          <a:xfrm>
            <a:off x="1272550" y="1867407"/>
            <a:ext cx="16345650" cy="7140737"/>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The developed predictive models effectively analyze historical data and real-time inputs to accurately forecast potential road accident hotspots. This enhances the ability to take proactive measures to prevent accidents and improve road safety.</a:t>
            </a:r>
          </a:p>
          <a:p>
            <a:pPr marL="542925" lvl="1" indent="-271462" algn="just">
              <a:lnSpc>
                <a:spcPts val="3960"/>
              </a:lnSpc>
              <a:buFont typeface="Arial"/>
              <a:buChar char="•"/>
            </a:pPr>
            <a:r>
              <a:rPr lang="en-US" sz="3000" dirty="0">
                <a:solidFill>
                  <a:srgbClr val="404040"/>
                </a:solidFill>
                <a:latin typeface="Arial" panose="020B0604020202020204" pitchFamily="34" charset="0"/>
                <a:cs typeface="Arial" panose="020B0604020202020204" pitchFamily="34" charset="0"/>
                <a:sym typeface="Arial"/>
              </a:rPr>
              <a:t>The interactive dashboard integrated with IBM Watson Assistant allows user to effortlessly explore and query accident prediction data.</a:t>
            </a: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The system provides valuable insights and recommendations for traffic management authorities, enabling them to implement targeted safety measures, improve infrastructure, and formulate effective policies to reduce accident rates and enhance overall road safety.</a:t>
            </a:r>
            <a:endParaRPr lang="en-US" sz="3000" dirty="0">
              <a:solidFill>
                <a:srgbClr val="404040"/>
              </a:solidFill>
              <a:latin typeface="Arial" panose="020B0604020202020204" pitchFamily="34" charset="0"/>
              <a:cs typeface="Arial" panose="020B0604020202020204" pitchFamily="34" charset="0"/>
              <a:sym typeface="Arial"/>
            </a:endParaRP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By leveraging IBM Watson Studio and IBM Watson Machine Learning, the solution is scalable and can integrate real-time data sources. This ensures that the model remains up-to-date with current conditions, providing timely and relevant predictions that can adapt to changing circumstances.</a:t>
            </a:r>
            <a:endParaRPr lang="en-US" sz="3000" dirty="0">
              <a:solidFill>
                <a:srgbClr val="404040"/>
              </a:solidFill>
              <a:latin typeface="Arial" panose="020B0604020202020204" pitchFamily="34" charset="0"/>
              <a:cs typeface="Arial" panose="020B0604020202020204" pitchFamily="34" charset="0"/>
              <a:sym typeface="Arial"/>
            </a:endParaRPr>
          </a:p>
          <a:p>
            <a:pPr marL="542925" lvl="1" indent="-271462" algn="l">
              <a:lnSpc>
                <a:spcPts val="3960"/>
              </a:lnSpc>
              <a:buFont typeface="Arial"/>
              <a:buChar char="•"/>
            </a:pPr>
            <a:endParaRPr lang="en-US" sz="3000" dirty="0">
              <a:solidFill>
                <a:srgbClr val="40404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737</Words>
  <Application>Microsoft Office PowerPoint</Application>
  <PresentationFormat>Custom</PresentationFormat>
  <Paragraphs>75</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Symbol</vt:lpstr>
      <vt:lpstr>Zen Maru Gothic</vt:lpstr>
      <vt:lpstr>Arial Bold</vt:lpstr>
      <vt:lpstr>Hind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template _SB4C_AICTE 1.pptx</dc:title>
  <dc:creator>Chaitri Bhatia</dc:creator>
  <cp:lastModifiedBy>chaitri bhatia</cp:lastModifiedBy>
  <cp:revision>5</cp:revision>
  <dcterms:created xsi:type="dcterms:W3CDTF">2006-08-16T00:00:00Z</dcterms:created>
  <dcterms:modified xsi:type="dcterms:W3CDTF">2024-07-28T12:18:40Z</dcterms:modified>
  <dc:identifier>DAGKQyrNGO4</dc:identifier>
</cp:coreProperties>
</file>

<file path=docProps/thumbnail.jpeg>
</file>